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9"/>
  </p:notesMasterIdLst>
  <p:sldIdLst>
    <p:sldId id="256" r:id="rId2"/>
    <p:sldId id="262" r:id="rId3"/>
    <p:sldId id="257" r:id="rId4"/>
    <p:sldId id="259" r:id="rId5"/>
    <p:sldId id="260" r:id="rId6"/>
    <p:sldId id="261" r:id="rId7"/>
    <p:sldId id="258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3D7E"/>
    <a:srgbClr val="CB1541"/>
    <a:srgbClr val="7694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E30DA9-0A9D-45A0-9CFE-405BA0C7006C}" v="17" dt="2026-02-23T12:56:01.8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2"/>
    <p:restoredTop sz="94607"/>
  </p:normalViewPr>
  <p:slideViewPr>
    <p:cSldViewPr snapToGrid="0" snapToObjects="1">
      <p:cViewPr varScale="1">
        <p:scale>
          <a:sx n="111" d="100"/>
          <a:sy n="111" d="100"/>
        </p:scale>
        <p:origin x="1853" y="8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965E0A-0DCE-DE4D-AAE5-8CAAE0B12FE8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/>
              <a:t>Click to edit Master text styles</a:t>
            </a:r>
          </a:p>
          <a:p>
            <a:pPr lvl="1"/>
            <a:r>
              <a:rPr lang="sl-SI"/>
              <a:t>Second level</a:t>
            </a:r>
          </a:p>
          <a:p>
            <a:pPr lvl="2"/>
            <a:r>
              <a:rPr lang="sl-SI"/>
              <a:t>Third level</a:t>
            </a:r>
          </a:p>
          <a:p>
            <a:pPr lvl="3"/>
            <a:r>
              <a:rPr lang="sl-SI"/>
              <a:t>Fourth level</a:t>
            </a:r>
          </a:p>
          <a:p>
            <a:pPr lvl="4"/>
            <a:r>
              <a:rPr lang="sl-SI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F2E568-B760-784D-925F-6E87DCABA6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197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67086" y="2487169"/>
            <a:ext cx="7829550" cy="997152"/>
          </a:xfrm>
          <a:ln>
            <a:noFill/>
          </a:ln>
        </p:spPr>
        <p:txBody>
          <a:bodyPr anchor="t">
            <a:normAutofit/>
          </a:bodyPr>
          <a:lstStyle>
            <a:lvl1pPr algn="ctr">
              <a:defRPr sz="4000" b="1">
                <a:solidFill>
                  <a:srgbClr val="063D7E"/>
                </a:solidFill>
              </a:defRPr>
            </a:lvl1pPr>
          </a:lstStyle>
          <a:p>
            <a:r>
              <a:rPr lang="sl-SI" dirty="0"/>
              <a:t>N</a:t>
            </a:r>
            <a:r>
              <a:rPr lang="en-US" dirty="0" err="1"/>
              <a:t>aslov</a:t>
            </a:r>
            <a:endParaRPr lang="en-US" dirty="0"/>
          </a:p>
        </p:txBody>
      </p:sp>
      <p:sp>
        <p:nvSpPr>
          <p:cNvPr id="12" name="Označba mesta besedila 11">
            <a:extLst>
              <a:ext uri="{FF2B5EF4-FFF2-40B4-BE49-F238E27FC236}">
                <a16:creationId xmlns:a16="http://schemas.microsoft.com/office/drawing/2014/main" id="{ABA5022D-BE23-4194-B9E1-EB9B00B9EC4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6724" y="3623634"/>
            <a:ext cx="7829550" cy="9413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sl-SI" dirty="0"/>
              <a:t>Podatki o predavatelju</a:t>
            </a:r>
          </a:p>
        </p:txBody>
      </p:sp>
      <p:sp>
        <p:nvSpPr>
          <p:cNvPr id="11" name="Označba mesta besedila 7">
            <a:extLst>
              <a:ext uri="{FF2B5EF4-FFF2-40B4-BE49-F238E27FC236}">
                <a16:creationId xmlns:a16="http://schemas.microsoft.com/office/drawing/2014/main" id="{808AF09B-41B9-4BD0-99E4-30D8C0B2B17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52313" y="6137453"/>
            <a:ext cx="3460089" cy="4828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sl-SI" dirty="0"/>
              <a:t>Datum, kraj</a:t>
            </a:r>
          </a:p>
        </p:txBody>
      </p:sp>
    </p:spTree>
    <p:extLst>
      <p:ext uri="{BB962C8B-B14F-4D97-AF65-F5344CB8AC3E}">
        <p14:creationId xmlns:p14="http://schemas.microsoft.com/office/powerpoint/2010/main" val="13589497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8830" y="1822351"/>
            <a:ext cx="7635210" cy="1258837"/>
          </a:xfrm>
        </p:spPr>
        <p:txBody>
          <a:bodyPr anchor="b">
            <a:normAutofit/>
          </a:bodyPr>
          <a:lstStyle>
            <a:lvl1pPr algn="ctr">
              <a:defRPr sz="3000">
                <a:solidFill>
                  <a:srgbClr val="063D7E"/>
                </a:solidFill>
              </a:defRPr>
            </a:lvl1pPr>
          </a:lstStyle>
          <a:p>
            <a:r>
              <a:rPr lang="sl-SI" dirty="0"/>
              <a:t>Naslov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78831" y="3277210"/>
            <a:ext cx="7635209" cy="110459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dirty="0"/>
              <a:t>Podatki o predavatelju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BB14E530-218C-4CC2-89D7-DBF3164BFD6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9438" y="6386513"/>
            <a:ext cx="7634287" cy="387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sl-SI" dirty="0"/>
              <a:t>Datum, lokacija</a:t>
            </a:r>
          </a:p>
        </p:txBody>
      </p:sp>
    </p:spTree>
    <p:extLst>
      <p:ext uri="{BB962C8B-B14F-4D97-AF65-F5344CB8AC3E}">
        <p14:creationId xmlns:p14="http://schemas.microsoft.com/office/powerpoint/2010/main" val="950653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sebina - Slike in dokumen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D4FC6692-BD98-4ADE-88DD-99DF8FA922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442609"/>
            <a:ext cx="7886700" cy="7205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sl-SI" dirty="0"/>
              <a:t>Vnesite naslov</a:t>
            </a:r>
            <a:endParaRPr lang="en-US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7C39D5C3-3483-4A6F-A0FF-6285C62AA3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38681"/>
            <a:ext cx="7886700" cy="43964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dirty="0"/>
              <a:t>Veliko besedilo</a:t>
            </a:r>
          </a:p>
          <a:p>
            <a:pPr lvl="1"/>
            <a:r>
              <a:rPr lang="sl-SI" dirty="0"/>
              <a:t>Second level</a:t>
            </a:r>
          </a:p>
          <a:p>
            <a:pPr lvl="2"/>
            <a:r>
              <a:rPr lang="sl-SI" dirty="0"/>
              <a:t>Third level</a:t>
            </a:r>
          </a:p>
          <a:p>
            <a:pPr lvl="3"/>
            <a:r>
              <a:rPr lang="sl-SI" dirty="0"/>
              <a:t>Fourth level</a:t>
            </a:r>
          </a:p>
          <a:p>
            <a:pPr lvl="4"/>
            <a:r>
              <a:rPr lang="sl-SI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517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sebina - sam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1FB6AA8-8539-4117-9C8D-552C2F0F1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Kliknite, če želite urediti slog naslova matrice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5D9721A4-0B99-4C19-917B-32F7050EB4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8650" y="1346200"/>
            <a:ext cx="7886700" cy="4541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l-SI" dirty="0"/>
              <a:t>Kliknite za urejanje slogov besedila matrice</a:t>
            </a:r>
          </a:p>
          <a:p>
            <a:pPr lvl="1"/>
            <a:r>
              <a:rPr lang="sl-SI" dirty="0"/>
              <a:t>Druga raven</a:t>
            </a:r>
          </a:p>
          <a:p>
            <a:pPr lvl="2"/>
            <a:r>
              <a:rPr lang="sl-SI" dirty="0"/>
              <a:t>Tretja raven</a:t>
            </a:r>
          </a:p>
          <a:p>
            <a:pPr lvl="3"/>
            <a:r>
              <a:rPr lang="sl-SI" dirty="0"/>
              <a:t>Četrta raven</a:t>
            </a:r>
          </a:p>
          <a:p>
            <a:pPr lvl="4"/>
            <a:r>
              <a:rPr lang="sl-SI" dirty="0"/>
              <a:t>Peta raven</a:t>
            </a:r>
          </a:p>
        </p:txBody>
      </p:sp>
    </p:spTree>
    <p:extLst>
      <p:ext uri="{BB962C8B-B14F-4D97-AF65-F5344CB8AC3E}">
        <p14:creationId xmlns:p14="http://schemas.microsoft.com/office/powerpoint/2010/main" val="2586998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442609"/>
            <a:ext cx="7886700" cy="7205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dirty="0"/>
              <a:t>Vnesite naslov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167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2" r:id="rId3"/>
    <p:sldLayoutId id="2147483665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rgbClr val="063D7E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zs.si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mailto:maja.turk@ozs.si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6617D275-A769-4B2F-A666-8B0266B903F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2434227"/>
            <a:ext cx="9144000" cy="1677135"/>
          </a:xfrm>
        </p:spPr>
        <p:txBody>
          <a:bodyPr/>
          <a:lstStyle/>
          <a:p>
            <a:r>
              <a:rPr lang="sl-SI" sz="3200" b="1" dirty="0">
                <a:latin typeface="Aptos Black" panose="020B0004020202020204" pitchFamily="34" charset="0"/>
              </a:rPr>
              <a:t>Strokovno srečanje </a:t>
            </a:r>
          </a:p>
          <a:p>
            <a:r>
              <a:rPr lang="sl-SI" sz="3200" b="1" dirty="0">
                <a:latin typeface="Aptos Black" panose="020B0004020202020204" pitchFamily="34" charset="0"/>
              </a:rPr>
              <a:t>cementninarstva, kamnoseštva in teracerstva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C8DFF9F1-8145-4ED2-9DE7-F9427FB39C9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252313" y="6137453"/>
            <a:ext cx="3460089" cy="579606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sl-SI" sz="1400" dirty="0"/>
              <a:t>Igor Pipan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sl-SI" sz="1400" dirty="0"/>
              <a:t>Dutovlje, 5.3.2026</a:t>
            </a:r>
          </a:p>
        </p:txBody>
      </p:sp>
      <p:pic>
        <p:nvPicPr>
          <p:cNvPr id="8" name="Slika 7" descr="Slika, ki vsebuje besede oseba, oblačila, zaprt prostor, moški&#10;&#10;Vsebina, ustvarjena z UI, morda ni pravilna.">
            <a:extLst>
              <a:ext uri="{FF2B5EF4-FFF2-40B4-BE49-F238E27FC236}">
                <a16:creationId xmlns:a16="http://schemas.microsoft.com/office/drawing/2014/main" id="{A4BD09D5-67A5-11ED-0D93-03EC1B7DF75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597" t="6116" r="7093"/>
          <a:stretch>
            <a:fillRect/>
          </a:stretch>
        </p:blipFill>
        <p:spPr>
          <a:xfrm>
            <a:off x="3780665" y="3429000"/>
            <a:ext cx="2198364" cy="2448000"/>
          </a:xfrm>
          <a:prstGeom prst="rect">
            <a:avLst/>
          </a:prstGeom>
        </p:spPr>
      </p:pic>
      <p:pic>
        <p:nvPicPr>
          <p:cNvPr id="13" name="Slika 12" descr="Slika, ki vsebuje besede oblačila, oseba, stavba, obutev&#10;&#10;Vsebina, ustvarjena z UI, morda ni pravilna.">
            <a:extLst>
              <a:ext uri="{FF2B5EF4-FFF2-40B4-BE49-F238E27FC236}">
                <a16:creationId xmlns:a16="http://schemas.microsoft.com/office/drawing/2014/main" id="{411850BA-63D3-ACBC-D02E-EBF23722530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0125" t="6216" r="9499" b="10507"/>
          <a:stretch>
            <a:fillRect/>
          </a:stretch>
        </p:blipFill>
        <p:spPr>
          <a:xfrm>
            <a:off x="831899" y="3429000"/>
            <a:ext cx="2068742" cy="2448000"/>
          </a:xfrm>
          <a:prstGeom prst="rect">
            <a:avLst/>
          </a:prstGeom>
        </p:spPr>
      </p:pic>
      <p:pic>
        <p:nvPicPr>
          <p:cNvPr id="15" name="Slika 14" descr="Slika, ki vsebuje besede oblačila, oseba, stavba, moški&#10;&#10;Vsebina, ustvarjena z UI, morda ni pravilna.">
            <a:extLst>
              <a:ext uri="{FF2B5EF4-FFF2-40B4-BE49-F238E27FC236}">
                <a16:creationId xmlns:a16="http://schemas.microsoft.com/office/drawing/2014/main" id="{79A72C55-56FC-D9FD-DE7C-DF28BCFF3CF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8959" t="7018" r="17618"/>
          <a:stretch>
            <a:fillRect/>
          </a:stretch>
        </p:blipFill>
        <p:spPr>
          <a:xfrm>
            <a:off x="6909564" y="3429000"/>
            <a:ext cx="1933010" cy="24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8758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7690CC-50FF-0322-E032-EA8B08C04F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E095A8C-BA28-82DD-C98E-67F5F85EF65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/>
              <a:t>SISTEM VAJENIŠTVA IN VERIFIKACIJE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FC5E212B-ADB8-CBDB-2FF7-E9D704F1F10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l-SI" dirty="0"/>
              <a:t>Strokovno srečanje panoge cementninarstva, kamnoseštva in teracerstva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0FE0C5A3-6875-83DF-05B5-19D69CEFBB1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252313" y="6137453"/>
            <a:ext cx="3460089" cy="579606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sl-SI" sz="1400" dirty="0"/>
              <a:t>Igor Pipan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sl-SI" sz="1400" dirty="0"/>
              <a:t>Dutovlje, 5.3.2026</a:t>
            </a:r>
          </a:p>
        </p:txBody>
      </p:sp>
    </p:spTree>
    <p:extLst>
      <p:ext uri="{BB962C8B-B14F-4D97-AF65-F5344CB8AC3E}">
        <p14:creationId xmlns:p14="http://schemas.microsoft.com/office/powerpoint/2010/main" val="17996542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7CE7A74-AEF3-45DE-97D4-9CF28C3EA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>
                <a:latin typeface="Aptos Black" panose="020B0004020202020204" pitchFamily="34" charset="0"/>
              </a:rPr>
              <a:t>sistem vajeništva in verifikacije</a:t>
            </a:r>
            <a:br>
              <a:rPr lang="sl-SI" dirty="0">
                <a:latin typeface="Aptos Black" panose="020B0004020202020204" pitchFamily="34" charset="0"/>
              </a:rPr>
            </a:br>
            <a:r>
              <a:rPr lang="sl-SI" sz="3600" dirty="0">
                <a:latin typeface="Aptos Black" panose="020B0004020202020204" pitchFamily="34" charset="0"/>
              </a:rPr>
              <a:t>UVOD</a:t>
            </a:r>
            <a:endParaRPr lang="sl-SI" dirty="0">
              <a:latin typeface="Aptos Black" panose="020B0004020202020204" pitchFamily="34" charset="0"/>
            </a:endParaRP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FDF46EE1-45C7-4A61-B850-0146A9A499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791857"/>
            <a:ext cx="7886700" cy="3767771"/>
          </a:xfrm>
        </p:spPr>
        <p:txBody>
          <a:bodyPr>
            <a:normAutofit fontScale="77500" lnSpcReduction="20000"/>
          </a:bodyPr>
          <a:lstStyle/>
          <a:p>
            <a:r>
              <a:rPr lang="sl-SI" sz="2600" dirty="0">
                <a:latin typeface="Arial" panose="020B0604020202020204" pitchFamily="34" charset="0"/>
                <a:cs typeface="Arial" panose="020B0604020202020204" pitchFamily="34" charset="0"/>
              </a:rPr>
              <a:t>Največji problem panoge:  </a:t>
            </a:r>
          </a:p>
          <a:p>
            <a:endParaRPr lang="sl-SI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sl-SI" sz="3500" b="1" spc="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KADER</a:t>
            </a:r>
          </a:p>
          <a:p>
            <a:endParaRPr lang="sl-SI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sl-SI" sz="2600" dirty="0">
                <a:latin typeface="Arial" panose="020B0604020202020204" pitchFamily="34" charset="0"/>
                <a:cs typeface="Arial" panose="020B0604020202020204" pitchFamily="34" charset="0"/>
              </a:rPr>
              <a:t>Zato kratka predstavitev sistema, kako lahko podjetje do kadra pridete sistemsko – preko verificiranega učnega mesta in vajeništva.</a:t>
            </a:r>
          </a:p>
          <a:p>
            <a:pPr>
              <a:lnSpc>
                <a:spcPct val="120000"/>
              </a:lnSpc>
            </a:pPr>
            <a:endParaRPr lang="sl-SI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sl-SI" sz="2600" dirty="0">
                <a:latin typeface="Arial" panose="020B0604020202020204" pitchFamily="34" charset="0"/>
                <a:cs typeface="Arial" panose="020B0604020202020204" pitchFamily="34" charset="0"/>
              </a:rPr>
              <a:t>Sistem je v resnici precej enostaven in je namenjen temu, da si podjetje praktično samo vzgoji bodočega delavca.</a:t>
            </a:r>
          </a:p>
          <a:p>
            <a:endParaRPr lang="sl-SI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Slika 4" descr="Slika, ki vsebuje besede rokopis, pisava, besedilo, kaligrafija&#10;&#10;Vsebina, ustvarjena z UI, morda ni pravilna.">
            <a:extLst>
              <a:ext uri="{FF2B5EF4-FFF2-40B4-BE49-F238E27FC236}">
                <a16:creationId xmlns:a16="http://schemas.microsoft.com/office/drawing/2014/main" id="{0D6C5634-9F08-8F85-029C-FD60C134D4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49257"/>
            <a:ext cx="4119818" cy="1008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5344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D92798-EE8E-45E9-9564-9FB9C389F1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C773F44-36B2-77F2-1352-3419AB68CC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>
                <a:latin typeface="Aptos Black" panose="020B0004020202020204" pitchFamily="34" charset="0"/>
              </a:rPr>
              <a:t>sistem vajeništva in verifikacije </a:t>
            </a:r>
            <a:br>
              <a:rPr lang="sl-SI" dirty="0">
                <a:latin typeface="Aptos Black" panose="020B0004020202020204" pitchFamily="34" charset="0"/>
              </a:rPr>
            </a:br>
            <a:r>
              <a:rPr lang="sl-SI" sz="3600" dirty="0">
                <a:latin typeface="Aptos Black" panose="020B0004020202020204" pitchFamily="34" charset="0"/>
              </a:rPr>
              <a:t>VERIFIKACIJA UČNEGA MESTA</a:t>
            </a:r>
            <a:endParaRPr lang="sl-SI" dirty="0">
              <a:latin typeface="Aptos Black" panose="020B0004020202020204" pitchFamily="34" charset="0"/>
            </a:endParaRP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2427EB07-D857-0275-B9DE-2DB378EAC8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671785"/>
            <a:ext cx="8395277" cy="4221018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sl-SI" sz="4400" b="1" dirty="0">
                <a:latin typeface="Arial" panose="020B0604020202020204" pitchFamily="34" charset="0"/>
                <a:cs typeface="Arial" panose="020B0604020202020204" pitchFamily="34" charset="0"/>
              </a:rPr>
              <a:t>Prvi korak:  VERIFIKACIJA UČNEGA MESTA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sl-SI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l-SI" sz="3600" dirty="0">
                <a:latin typeface="Arial" panose="020B0604020202020204" pitchFamily="34" charset="0"/>
                <a:cs typeface="Arial" panose="020B0604020202020204" pitchFamily="34" charset="0"/>
              </a:rPr>
              <a:t>podjetje odda vlogo na OZS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l-SI" sz="3600" dirty="0">
                <a:latin typeface="Arial" panose="020B0604020202020204" pitchFamily="34" charset="0"/>
                <a:cs typeface="Arial" panose="020B0604020202020204" pitchFamily="34" charset="0"/>
              </a:rPr>
              <a:t>OZS preveri:</a:t>
            </a:r>
          </a:p>
          <a:p>
            <a:pPr marL="800100" lvl="1" indent="-3429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sl-SI" sz="3600" dirty="0">
                <a:latin typeface="Arial" panose="020B0604020202020204" pitchFamily="34" charset="0"/>
                <a:cs typeface="Arial" panose="020B0604020202020204" pitchFamily="34" charset="0"/>
              </a:rPr>
              <a:t>ali ima podjetje ustreznega mentorja?</a:t>
            </a:r>
          </a:p>
          <a:p>
            <a:pPr marL="800100" lvl="1" indent="-3429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sl-SI" sz="3600" dirty="0">
                <a:latin typeface="Arial" panose="020B0604020202020204" pitchFamily="34" charset="0"/>
                <a:cs typeface="Arial" panose="020B0604020202020204" pitchFamily="34" charset="0"/>
              </a:rPr>
              <a:t>ali ima opremo?</a:t>
            </a:r>
          </a:p>
          <a:p>
            <a:pPr marL="800100" lvl="1" indent="-3429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sl-SI" sz="3600" dirty="0">
                <a:latin typeface="Arial" panose="020B0604020202020204" pitchFamily="34" charset="0"/>
                <a:cs typeface="Arial" panose="020B0604020202020204" pitchFamily="34" charset="0"/>
              </a:rPr>
              <a:t>ali se lahko dijak dejansko uči dela v panogi?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endParaRPr lang="sl-SI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sl-SI" sz="3600" dirty="0">
                <a:latin typeface="Arial" panose="020B0604020202020204" pitchFamily="34" charset="0"/>
                <a:cs typeface="Arial" panose="020B0604020202020204" pitchFamily="34" charset="0"/>
              </a:rPr>
              <a:t>Če so pogoji izpolnjeni, podjetje: 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sl-SI" sz="3600" dirty="0">
                <a:latin typeface="Arial" panose="020B0604020202020204" pitchFamily="34" charset="0"/>
                <a:cs typeface="Arial" panose="020B0604020202020204" pitchFamily="34" charset="0"/>
              </a:rPr>
              <a:t>dobi odločbo in 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sl-SI" sz="3600" dirty="0">
                <a:latin typeface="Arial" panose="020B0604020202020204" pitchFamily="34" charset="0"/>
                <a:cs typeface="Arial" panose="020B0604020202020204" pitchFamily="34" charset="0"/>
              </a:rPr>
              <a:t>se vpiše v register učnih mest.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sl-SI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sl-SI" sz="2400" i="1" dirty="0">
                <a:latin typeface="Arial" panose="020B0604020202020204" pitchFamily="34" charset="0"/>
                <a:cs typeface="Arial" panose="020B0604020202020204" pitchFamily="34" charset="0"/>
              </a:rPr>
              <a:t>Pomembno</a:t>
            </a:r>
            <a:r>
              <a:rPr lang="sl-SI" sz="2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sl-SI" sz="2400" i="1" dirty="0">
                <a:latin typeface="Arial" panose="020B0604020202020204" pitchFamily="34" charset="0"/>
                <a:cs typeface="Arial" panose="020B0604020202020204" pitchFamily="34" charset="0"/>
              </a:rPr>
              <a:t>če je podjetje že verificirano za praktično usposabljanje, nova verifikacija ni potrebna.</a:t>
            </a:r>
            <a:endParaRPr lang="sl-SI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Slika 4" descr="Slika, ki vsebuje besede rokopis, pisava, besedilo, kaligrafija&#10;&#10;Vsebina, ustvarjena z UI, morda ni pravilna.">
            <a:extLst>
              <a:ext uri="{FF2B5EF4-FFF2-40B4-BE49-F238E27FC236}">
                <a16:creationId xmlns:a16="http://schemas.microsoft.com/office/drawing/2014/main" id="{2F95905F-7ECD-C125-A848-4F04408B48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49257"/>
            <a:ext cx="4119818" cy="1008743"/>
          </a:xfrm>
          <a:prstGeom prst="rect">
            <a:avLst/>
          </a:prstGeom>
        </p:spPr>
      </p:pic>
      <p:sp>
        <p:nvSpPr>
          <p:cNvPr id="6" name="PoljeZBesedilom 5">
            <a:extLst>
              <a:ext uri="{FF2B5EF4-FFF2-40B4-BE49-F238E27FC236}">
                <a16:creationId xmlns:a16="http://schemas.microsoft.com/office/drawing/2014/main" id="{A8BDD082-26AB-EFAE-76D4-EE1289AA3945}"/>
              </a:ext>
            </a:extLst>
          </p:cNvPr>
          <p:cNvSpPr txBox="1"/>
          <p:nvPr/>
        </p:nvSpPr>
        <p:spPr>
          <a:xfrm>
            <a:off x="5448346" y="2567225"/>
            <a:ext cx="3695654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600" b="1" dirty="0">
                <a:highlight>
                  <a:srgbClr val="FFFF00"/>
                </a:highlight>
              </a:rPr>
              <a:t>Vloga dostopna na </a:t>
            </a:r>
            <a:r>
              <a:rPr lang="sl-SI" sz="1600" b="1" dirty="0">
                <a:highlight>
                  <a:srgbClr val="FFFF00"/>
                </a:highlight>
                <a:hlinkClick r:id="rId3"/>
              </a:rPr>
              <a:t>https://www.ozs.si</a:t>
            </a:r>
            <a:r>
              <a:rPr lang="sl-SI" sz="1600" b="1" dirty="0">
                <a:highlight>
                  <a:srgbClr val="FFFF00"/>
                </a:highlight>
              </a:rPr>
              <a:t> </a:t>
            </a:r>
          </a:p>
          <a:p>
            <a:endParaRPr lang="sl-SI" b="1" dirty="0">
              <a:highlight>
                <a:srgbClr val="FFFF00"/>
              </a:highlight>
            </a:endParaRPr>
          </a:p>
          <a:p>
            <a:endParaRPr lang="sl-SI" b="1" dirty="0">
              <a:highlight>
                <a:srgbClr val="FFFF00"/>
              </a:highlight>
            </a:endParaRPr>
          </a:p>
          <a:p>
            <a:endParaRPr lang="sl-SI" b="1" dirty="0">
              <a:highlight>
                <a:srgbClr val="FFFF00"/>
              </a:highlight>
            </a:endParaRPr>
          </a:p>
          <a:p>
            <a:endParaRPr lang="sl-SI" b="1" dirty="0">
              <a:highlight>
                <a:srgbClr val="FFFF00"/>
              </a:highlight>
            </a:endParaRPr>
          </a:p>
          <a:p>
            <a:r>
              <a:rPr lang="sl-SI" b="1" dirty="0">
                <a:highlight>
                  <a:srgbClr val="FFFF00"/>
                </a:highlight>
              </a:rPr>
              <a:t>do danes: le 6 verificiranih! </a:t>
            </a:r>
          </a:p>
        </p:txBody>
      </p:sp>
    </p:spTree>
    <p:extLst>
      <p:ext uri="{BB962C8B-B14F-4D97-AF65-F5344CB8AC3E}">
        <p14:creationId xmlns:p14="http://schemas.microsoft.com/office/powerpoint/2010/main" val="3497105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4503B7-2B1B-830D-0AED-238586E179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99F31AE-8198-AB48-0DB4-213D3C0664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>
                <a:latin typeface="Aptos Black" panose="020B0004020202020204" pitchFamily="34" charset="0"/>
              </a:rPr>
              <a:t>sistem vajeništva in verifikacije </a:t>
            </a:r>
            <a:br>
              <a:rPr lang="sl-SI" dirty="0">
                <a:latin typeface="Aptos Black" panose="020B0004020202020204" pitchFamily="34" charset="0"/>
              </a:rPr>
            </a:br>
            <a:r>
              <a:rPr lang="sl-SI" sz="3600" dirty="0">
                <a:latin typeface="Aptos Black" panose="020B0004020202020204" pitchFamily="34" charset="0"/>
              </a:rPr>
              <a:t>VAJENIŠTVO</a:t>
            </a:r>
            <a:endParaRPr lang="sl-SI" dirty="0">
              <a:latin typeface="Aptos Black" panose="020B0004020202020204" pitchFamily="34" charset="0"/>
            </a:endParaRPr>
          </a:p>
        </p:txBody>
      </p:sp>
      <p:pic>
        <p:nvPicPr>
          <p:cNvPr id="5" name="Slika 4" descr="Slika, ki vsebuje besede rokopis, pisava, besedilo, kaligrafija&#10;&#10;Vsebina, ustvarjena z UI, morda ni pravilna.">
            <a:extLst>
              <a:ext uri="{FF2B5EF4-FFF2-40B4-BE49-F238E27FC236}">
                <a16:creationId xmlns:a16="http://schemas.microsoft.com/office/drawing/2014/main" id="{CA8E1442-9E2B-B3B3-4786-4E3CEA0BB2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49257"/>
            <a:ext cx="4119818" cy="1008743"/>
          </a:xfrm>
          <a:prstGeom prst="rect">
            <a:avLst/>
          </a:prstGeom>
        </p:spPr>
      </p:pic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BE4D1311-6028-D868-49CD-65FC79C9E5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671785"/>
            <a:ext cx="8395277" cy="4396506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sl-SI" sz="8800" b="1" dirty="0">
                <a:latin typeface="Arial" panose="020B0604020202020204" pitchFamily="34" charset="0"/>
                <a:cs typeface="Arial" panose="020B0604020202020204" pitchFamily="34" charset="0"/>
              </a:rPr>
              <a:t>Ko ima podjetje verificirano mesto, lahko vzame vajenca.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sl-SI" sz="8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sl-SI" sz="8000" dirty="0">
                <a:latin typeface="Arial" panose="020B0604020202020204" pitchFamily="34" charset="0"/>
                <a:cs typeface="Arial" panose="020B0604020202020204" pitchFamily="34" charset="0"/>
              </a:rPr>
              <a:t>Postopek:</a:t>
            </a:r>
          </a:p>
          <a:p>
            <a:pPr marL="360000" indent="-3600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l-SI" sz="8000" dirty="0">
                <a:latin typeface="Arial" panose="020B0604020202020204" pitchFamily="34" charset="0"/>
                <a:cs typeface="Arial" panose="020B0604020202020204" pitchFamily="34" charset="0"/>
              </a:rPr>
              <a:t>razpiše mesto</a:t>
            </a:r>
          </a:p>
          <a:p>
            <a:pPr marL="360000" indent="-3600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l-SI" sz="8000" dirty="0">
                <a:latin typeface="Arial" panose="020B0604020202020204" pitchFamily="34" charset="0"/>
                <a:cs typeface="Arial" panose="020B0604020202020204" pitchFamily="34" charset="0"/>
              </a:rPr>
              <a:t>izbere dijaka</a:t>
            </a:r>
          </a:p>
          <a:p>
            <a:pPr marL="360000" indent="-3600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l-SI" sz="8000" dirty="0">
                <a:latin typeface="Arial" panose="020B0604020202020204" pitchFamily="34" charset="0"/>
                <a:cs typeface="Arial" panose="020B0604020202020204" pitchFamily="34" charset="0"/>
              </a:rPr>
              <a:t>sklene vajeniško pogodbo</a:t>
            </a:r>
          </a:p>
          <a:p>
            <a:pPr marL="360000" indent="-3600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l-SI" sz="8000" dirty="0">
                <a:latin typeface="Arial" panose="020B0604020202020204" pitchFamily="34" charset="0"/>
                <a:cs typeface="Arial" panose="020B0604020202020204" pitchFamily="34" charset="0"/>
              </a:rPr>
              <a:t>pogodba registrira pri OZS</a:t>
            </a:r>
          </a:p>
          <a:p>
            <a:pPr marL="360000" indent="-3600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l-SI" sz="8000" dirty="0">
                <a:latin typeface="Arial" panose="020B0604020202020204" pitchFamily="34" charset="0"/>
                <a:cs typeface="Arial" panose="020B0604020202020204" pitchFamily="34" charset="0"/>
              </a:rPr>
              <a:t>šele nato se začne usposabljanje.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sl-SI" sz="8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sl-SI" sz="8000" dirty="0">
                <a:latin typeface="Arial" panose="020B0604020202020204" pitchFamily="34" charset="0"/>
                <a:cs typeface="Arial" panose="020B0604020202020204" pitchFamily="34" charset="0"/>
              </a:rPr>
              <a:t>V vajeniškem sistemu:</a:t>
            </a:r>
          </a:p>
          <a:p>
            <a:pPr marL="1028700" lvl="1" indent="-288000"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sl-SI" sz="8000" dirty="0">
                <a:latin typeface="Arial" panose="020B0604020202020204" pitchFamily="34" charset="0"/>
                <a:cs typeface="Arial" panose="020B0604020202020204" pitchFamily="34" charset="0"/>
              </a:rPr>
              <a:t>dijak večino časa dela v podjetju</a:t>
            </a:r>
          </a:p>
          <a:p>
            <a:pPr marL="1028700" lvl="1" indent="-288000"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sl-SI" sz="8000" dirty="0">
                <a:latin typeface="Arial" panose="020B0604020202020204" pitchFamily="34" charset="0"/>
                <a:cs typeface="Arial" panose="020B0604020202020204" pitchFamily="34" charset="0"/>
              </a:rPr>
              <a:t>skupaj najmanj 56 tednov v treh letih. </a:t>
            </a:r>
          </a:p>
        </p:txBody>
      </p:sp>
    </p:spTree>
    <p:extLst>
      <p:ext uri="{BB962C8B-B14F-4D97-AF65-F5344CB8AC3E}">
        <p14:creationId xmlns:p14="http://schemas.microsoft.com/office/powerpoint/2010/main" val="41392254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C94BED-2240-DF93-F194-0C9EA33107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1EB5360-BB40-3C3E-A5C6-ACA2B48E4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>
                <a:latin typeface="Aptos Black" panose="020B0004020202020204" pitchFamily="34" charset="0"/>
              </a:rPr>
              <a:t>sistem vajeništva in verifikacije </a:t>
            </a:r>
            <a:br>
              <a:rPr lang="sl-SI" dirty="0">
                <a:latin typeface="Aptos Black" panose="020B0004020202020204" pitchFamily="34" charset="0"/>
              </a:rPr>
            </a:br>
            <a:r>
              <a:rPr lang="sl-SI" sz="3600" dirty="0">
                <a:latin typeface="Aptos Black" panose="020B0004020202020204" pitchFamily="34" charset="0"/>
              </a:rPr>
              <a:t>VAJENIŠTVO - OBVEZNOSTI PODJETJA</a:t>
            </a:r>
            <a:endParaRPr lang="sl-SI" dirty="0">
              <a:latin typeface="Aptos Black" panose="020B0004020202020204" pitchFamily="34" charset="0"/>
            </a:endParaRPr>
          </a:p>
        </p:txBody>
      </p:sp>
      <p:pic>
        <p:nvPicPr>
          <p:cNvPr id="5" name="Slika 4" descr="Slika, ki vsebuje besede rokopis, pisava, besedilo, kaligrafija&#10;&#10;Vsebina, ustvarjena z UI, morda ni pravilna.">
            <a:extLst>
              <a:ext uri="{FF2B5EF4-FFF2-40B4-BE49-F238E27FC236}">
                <a16:creationId xmlns:a16="http://schemas.microsoft.com/office/drawing/2014/main" id="{0DCB4D38-23B3-14A9-8F54-DB5693DF35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49257"/>
            <a:ext cx="4119818" cy="1008743"/>
          </a:xfrm>
          <a:prstGeom prst="rect">
            <a:avLst/>
          </a:prstGeom>
        </p:spPr>
      </p:pic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E3ACCB99-CBD4-A35E-1282-9D5662B624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2138183"/>
            <a:ext cx="8395277" cy="3930108"/>
          </a:xfrm>
        </p:spPr>
        <p:txBody>
          <a:bodyPr>
            <a:normAutofit/>
          </a:bodyPr>
          <a:lstStyle/>
          <a:p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Podjetje mora: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imeti mentorja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dijaka dejansko učiti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voditi evidenco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zagotoviti varno delo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izplačevati vajeniško nagrado </a:t>
            </a:r>
            <a:r>
              <a:rPr lang="sl-SI" sz="16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minimalna je določena po letnikih (zakonski minimum</a:t>
            </a:r>
            <a:r>
              <a:rPr lang="sl-SI" sz="1600" dirty="0">
                <a:latin typeface="Arial" panose="020B0604020202020204" pitchFamily="34" charset="0"/>
                <a:cs typeface="Arial" panose="020B0604020202020204" pitchFamily="34" charset="0"/>
              </a:rPr>
              <a:t>))</a:t>
            </a:r>
            <a:endParaRPr lang="sl-SI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70941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D5506B4-9EEB-4181-81ED-D10227983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ZAKLJUČEK – PRAKTIČNI POUDARJEK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A147B191-7B05-43FC-A022-2009ABC46A9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Ključno sporočilo je zelo preprosto:</a:t>
            </a:r>
          </a:p>
          <a:p>
            <a:endParaRPr lang="sl-SI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sl-SI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Če podjetje nima učnega mesta, kadra ne bo.</a:t>
            </a:r>
          </a:p>
          <a:p>
            <a:endParaRPr lang="sl-S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Če pa podjetje: 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ima verificirano mesto in </a:t>
            </a:r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vzame vajenca, </a:t>
            </a:r>
          </a:p>
          <a:p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si lahko podjetje dejansko</a:t>
            </a:r>
          </a:p>
          <a:p>
            <a:pPr lvl="1"/>
            <a:r>
              <a:rPr lang="sl-SI" b="1" dirty="0">
                <a:latin typeface="Arial" panose="020B0604020202020204" pitchFamily="34" charset="0"/>
                <a:cs typeface="Arial" panose="020B0604020202020204" pitchFamily="34" charset="0"/>
              </a:rPr>
              <a:t>vzgoji delavca točno za svoje delo, stroje in materiale.</a:t>
            </a:r>
          </a:p>
          <a:p>
            <a:pPr lvl="1"/>
            <a:endParaRPr lang="sl-SI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sl-SI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sl-SI" b="1" dirty="0"/>
              <a:t>Kontakt:</a:t>
            </a:r>
            <a:r>
              <a:rPr lang="sl-SI" dirty="0"/>
              <a:t> mag. Maja Turk      01 58 30 506       </a:t>
            </a:r>
            <a:r>
              <a:rPr lang="sl-SI" b="1" dirty="0">
                <a:hlinkClick r:id="rId2"/>
              </a:rPr>
              <a:t>maja.turk@ozs.si</a:t>
            </a:r>
            <a:endParaRPr lang="sl-SI" dirty="0"/>
          </a:p>
          <a:p>
            <a:pPr lvl="1"/>
            <a:endParaRPr lang="sl-SI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11346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271</TotalTime>
  <Words>323</Words>
  <Application>Microsoft Office PowerPoint</Application>
  <PresentationFormat>Diaprojekcija na zaslonu (4:3)</PresentationFormat>
  <Paragraphs>70</Paragraphs>
  <Slides>7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7</vt:i4>
      </vt:variant>
    </vt:vector>
  </HeadingPairs>
  <TitlesOfParts>
    <vt:vector size="13" baseType="lpstr">
      <vt:lpstr>Aptos Black</vt:lpstr>
      <vt:lpstr>Arial</vt:lpstr>
      <vt:lpstr>Calibri</vt:lpstr>
      <vt:lpstr>Calibri Light</vt:lpstr>
      <vt:lpstr>Wingdings</vt:lpstr>
      <vt:lpstr>Office Theme</vt:lpstr>
      <vt:lpstr>PowerPointova predstavitev</vt:lpstr>
      <vt:lpstr>SISTEM VAJENIŠTVA IN VERIFIKACIJE</vt:lpstr>
      <vt:lpstr>sistem vajeništva in verifikacije UVOD</vt:lpstr>
      <vt:lpstr>sistem vajeništva in verifikacije  VERIFIKACIJA UČNEGA MESTA</vt:lpstr>
      <vt:lpstr>sistem vajeništva in verifikacije  VAJENIŠTVO</vt:lpstr>
      <vt:lpstr>sistem vajeništva in verifikacije  VAJENIŠTVO - OBVEZNOSTI PODJETJA</vt:lpstr>
      <vt:lpstr>ZAKLJUČEK – PRAKTIČNI POUDARJEK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Veliki naslov</dc:title>
  <dc:creator>Microsoft Office User</dc:creator>
  <cp:lastModifiedBy>Igor Pipan</cp:lastModifiedBy>
  <cp:revision>30</cp:revision>
  <dcterms:created xsi:type="dcterms:W3CDTF">2019-02-04T15:30:21Z</dcterms:created>
  <dcterms:modified xsi:type="dcterms:W3CDTF">2026-02-24T14:31:35Z</dcterms:modified>
</cp:coreProperties>
</file>